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19"/>
  </p:notesMasterIdLst>
  <p:sldIdLst>
    <p:sldId id="256" r:id="rId2"/>
    <p:sldId id="267" r:id="rId3"/>
    <p:sldId id="307" r:id="rId4"/>
    <p:sldId id="309" r:id="rId5"/>
    <p:sldId id="310" r:id="rId6"/>
    <p:sldId id="311" r:id="rId7"/>
    <p:sldId id="308" r:id="rId8"/>
    <p:sldId id="312" r:id="rId9"/>
    <p:sldId id="313" r:id="rId10"/>
    <p:sldId id="314" r:id="rId11"/>
    <p:sldId id="316" r:id="rId12"/>
    <p:sldId id="317" r:id="rId13"/>
    <p:sldId id="318" r:id="rId14"/>
    <p:sldId id="287" r:id="rId15"/>
    <p:sldId id="320" r:id="rId16"/>
    <p:sldId id="321" r:id="rId17"/>
    <p:sldId id="31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snapVertSplitter="1"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3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89729-6CE1-0F48-A476-B3D26DA92277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9A6C7-EBC8-A04D-AC31-897AC5C04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5ED12-804F-8F4C-8D08-CC9D7F503681}" type="datetimeFigureOut">
              <a:rPr lang="en-US" smtClean="0"/>
              <a:pPr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1B26A-AE3B-0B4E-8AFD-BA8C320343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7" y="1211101"/>
            <a:ext cx="8513429" cy="154033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Brief History and Current Status of Buddhism </a:t>
            </a:r>
            <a:r>
              <a:rPr lang="en-US" sz="3200" b="1" dirty="0" smtClean="0"/>
              <a:t>in Southern Mongolia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97512"/>
            <a:ext cx="6400800" cy="124521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Enghebatu</a:t>
            </a:r>
            <a:r>
              <a:rPr lang="en-US" dirty="0" smtClean="0"/>
              <a:t> </a:t>
            </a:r>
            <a:r>
              <a:rPr lang="en-US" dirty="0" err="1" smtClean="0"/>
              <a:t>Togochog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October</a:t>
            </a:r>
            <a:r>
              <a:rPr lang="en-US" dirty="0" smtClean="0"/>
              <a:t> </a:t>
            </a:r>
            <a:r>
              <a:rPr lang="en-US" dirty="0" smtClean="0"/>
              <a:t>11</a:t>
            </a:r>
            <a:r>
              <a:rPr lang="en-US" dirty="0" smtClean="0"/>
              <a:t>, 2014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6008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Gelug</a:t>
            </a:r>
            <a:r>
              <a:rPr lang="en-US" dirty="0" smtClean="0"/>
              <a:t> Order: Yellow-Hat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0307"/>
            <a:ext cx="8229600" cy="161890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Yellow-hat started to spread in Mongolian region in mid 16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First Yellow-hat Buddhist monastery: </a:t>
            </a:r>
            <a:r>
              <a:rPr lang="en-US" dirty="0" err="1" smtClean="0"/>
              <a:t>Maidar</a:t>
            </a:r>
            <a:r>
              <a:rPr lang="en-US" dirty="0" smtClean="0"/>
              <a:t> </a:t>
            </a:r>
            <a:r>
              <a:rPr lang="en-US" dirty="0" err="1" smtClean="0"/>
              <a:t>Zuu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5" name="Picture 4" descr="maidar-zu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931" y="2839211"/>
            <a:ext cx="5725845" cy="3569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476" y="423297"/>
            <a:ext cx="6702563" cy="219879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Maidar</a:t>
            </a:r>
            <a:r>
              <a:rPr lang="en-US" dirty="0" smtClean="0"/>
              <a:t> </a:t>
            </a:r>
            <a:r>
              <a:rPr lang="en-US" dirty="0" err="1" smtClean="0"/>
              <a:t>Zuu</a:t>
            </a:r>
            <a:r>
              <a:rPr lang="en-US" dirty="0" smtClean="0"/>
              <a:t> built in 1571 by </a:t>
            </a:r>
            <a:r>
              <a:rPr lang="en-US" dirty="0" err="1" smtClean="0"/>
              <a:t>Altan</a:t>
            </a:r>
            <a:r>
              <a:rPr lang="en-US" dirty="0" smtClean="0"/>
              <a:t> Khan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Modern day </a:t>
            </a:r>
            <a:r>
              <a:rPr lang="en-US" dirty="0" err="1" smtClean="0"/>
              <a:t>Tumed</a:t>
            </a:r>
            <a:r>
              <a:rPr lang="en-US" dirty="0" smtClean="0"/>
              <a:t> Right Banner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15 years earlier than </a:t>
            </a:r>
            <a:r>
              <a:rPr lang="en-US" dirty="0" err="1" smtClean="0"/>
              <a:t>Erdenzuu</a:t>
            </a:r>
            <a:r>
              <a:rPr lang="en-US" dirty="0" smtClean="0"/>
              <a:t> Monastery</a:t>
            </a:r>
          </a:p>
          <a:p>
            <a:pPr>
              <a:buNone/>
            </a:pPr>
            <a:r>
              <a:rPr lang="en-US" dirty="0" smtClean="0"/>
              <a:t>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6" name="Picture 5" descr="maidar-zuu-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747" y="2622090"/>
            <a:ext cx="5705384" cy="3803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476" y="423297"/>
            <a:ext cx="6702563" cy="56204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Altan</a:t>
            </a:r>
            <a:r>
              <a:rPr lang="en-US" dirty="0" smtClean="0"/>
              <a:t> Khan met the </a:t>
            </a:r>
            <a:r>
              <a:rPr lang="en-US" dirty="0" err="1" smtClean="0"/>
              <a:t>Sonam</a:t>
            </a:r>
            <a:r>
              <a:rPr lang="en-US" dirty="0" smtClean="0"/>
              <a:t> </a:t>
            </a:r>
            <a:r>
              <a:rPr lang="en-US" dirty="0" err="1" smtClean="0"/>
              <a:t>Gyatso</a:t>
            </a:r>
            <a:r>
              <a:rPr lang="en-US" dirty="0" smtClean="0"/>
              <a:t> in 1577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Sonam</a:t>
            </a:r>
            <a:r>
              <a:rPr lang="en-US" dirty="0" smtClean="0"/>
              <a:t> </a:t>
            </a:r>
            <a:r>
              <a:rPr lang="en-US" dirty="0" err="1" smtClean="0"/>
              <a:t>Gyatso</a:t>
            </a:r>
            <a:r>
              <a:rPr lang="en-US" dirty="0" smtClean="0"/>
              <a:t> publicly announced himself as reincarnation of </a:t>
            </a:r>
            <a:r>
              <a:rPr lang="en-US" dirty="0" err="1" smtClean="0"/>
              <a:t>Phagpa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Similarly </a:t>
            </a:r>
            <a:r>
              <a:rPr lang="en-US" dirty="0" err="1" smtClean="0"/>
              <a:t>Altan</a:t>
            </a:r>
            <a:r>
              <a:rPr lang="en-US" dirty="0" smtClean="0"/>
              <a:t> Khan was recognized as reincarnation of </a:t>
            </a:r>
            <a:r>
              <a:rPr lang="en-US" dirty="0" err="1" smtClean="0"/>
              <a:t>Khublai</a:t>
            </a:r>
            <a:r>
              <a:rPr lang="en-US" dirty="0" smtClean="0"/>
              <a:t> Khan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Altan</a:t>
            </a:r>
            <a:r>
              <a:rPr lang="en-US" dirty="0" smtClean="0"/>
              <a:t> Khan gave the title of “Dalai Lama” to </a:t>
            </a:r>
            <a:r>
              <a:rPr lang="en-US" dirty="0" err="1" smtClean="0"/>
              <a:t>Sonam</a:t>
            </a:r>
            <a:r>
              <a:rPr lang="en-US" dirty="0" smtClean="0"/>
              <a:t> </a:t>
            </a:r>
            <a:r>
              <a:rPr lang="en-US" dirty="0" err="1" smtClean="0"/>
              <a:t>Gyatso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Posthumous to </a:t>
            </a:r>
            <a:r>
              <a:rPr lang="en-US" dirty="0" err="1" smtClean="0"/>
              <a:t>Gendun</a:t>
            </a:r>
            <a:r>
              <a:rPr lang="en-US" dirty="0" smtClean="0"/>
              <a:t> </a:t>
            </a:r>
            <a:r>
              <a:rPr lang="en-US" dirty="0" err="1" smtClean="0"/>
              <a:t>Drup</a:t>
            </a:r>
            <a:r>
              <a:rPr lang="en-US" dirty="0" smtClean="0"/>
              <a:t> and </a:t>
            </a:r>
            <a:r>
              <a:rPr lang="en-US" dirty="0" err="1" smtClean="0"/>
              <a:t>Gendun</a:t>
            </a:r>
            <a:r>
              <a:rPr lang="en-US" dirty="0" smtClean="0"/>
              <a:t> </a:t>
            </a:r>
            <a:r>
              <a:rPr lang="en-US" dirty="0" err="1" smtClean="0"/>
              <a:t>Gyatso</a:t>
            </a:r>
            <a:r>
              <a:rPr lang="en-US" dirty="0" smtClean="0"/>
              <a:t> as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Dalai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Yellow-hat became state religion</a:t>
            </a:r>
          </a:p>
          <a:p>
            <a:pPr>
              <a:buNone/>
            </a:pPr>
            <a:r>
              <a:rPr lang="en-US" dirty="0" smtClean="0"/>
              <a:t>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ltankh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734" y="1096734"/>
            <a:ext cx="3904666" cy="4987958"/>
          </a:xfrm>
        </p:spPr>
      </p:pic>
      <p:pic>
        <p:nvPicPr>
          <p:cNvPr id="6" name="Picture 5" descr="Sonam-Gyats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516" y="1096734"/>
            <a:ext cx="3806986" cy="4987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476" y="423297"/>
            <a:ext cx="6702563" cy="562044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Altan</a:t>
            </a:r>
            <a:r>
              <a:rPr lang="en-US" dirty="0" smtClean="0"/>
              <a:t> Khan declares to turn “ocean of blood to ocean of milk” </a:t>
            </a:r>
            <a:r>
              <a:rPr lang="en-US" dirty="0" smtClean="0"/>
              <a:t>(“</a:t>
            </a:r>
            <a:r>
              <a:rPr lang="en-US" i="1" dirty="0" smtClean="0"/>
              <a:t>Dalai Lama and the King Demon”, by </a:t>
            </a:r>
            <a:r>
              <a:rPr lang="en-US" i="1" dirty="0" err="1" smtClean="0"/>
              <a:t>Raimondo</a:t>
            </a:r>
            <a:r>
              <a:rPr lang="en-US" i="1" dirty="0" smtClean="0"/>
              <a:t> </a:t>
            </a:r>
            <a:r>
              <a:rPr lang="en-US" i="1" dirty="0" err="1" smtClean="0"/>
              <a:t>Bultrini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Turning point of Mongolian spirituality and belief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Mongolian heroism to no bloodshed transition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Shortly </a:t>
            </a:r>
            <a:r>
              <a:rPr lang="en-US" dirty="0" err="1" smtClean="0"/>
              <a:t>Altan</a:t>
            </a:r>
            <a:r>
              <a:rPr lang="en-US" dirty="0" smtClean="0"/>
              <a:t> Khan’s great grandson </a:t>
            </a:r>
            <a:r>
              <a:rPr lang="en-US" dirty="0" err="1" smtClean="0"/>
              <a:t>Yonten</a:t>
            </a:r>
            <a:r>
              <a:rPr lang="en-US" dirty="0" smtClean="0"/>
              <a:t> </a:t>
            </a:r>
            <a:r>
              <a:rPr lang="en-US" dirty="0" err="1" smtClean="0"/>
              <a:t>Gyatso</a:t>
            </a:r>
            <a:r>
              <a:rPr lang="en-US" dirty="0" smtClean="0"/>
              <a:t> became 4</a:t>
            </a:r>
            <a:r>
              <a:rPr lang="en-US" baseline="30000" dirty="0" smtClean="0"/>
              <a:t>th</a:t>
            </a:r>
            <a:r>
              <a:rPr lang="en-US" dirty="0" smtClean="0"/>
              <a:t> Dalai Lama</a:t>
            </a:r>
          </a:p>
          <a:p>
            <a:pPr>
              <a:buNone/>
            </a:pPr>
            <a:r>
              <a:rPr lang="en-US" dirty="0" smtClean="0"/>
              <a:t>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476" y="423297"/>
            <a:ext cx="6702563" cy="219879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Ikh-Zuu</a:t>
            </a:r>
            <a:r>
              <a:rPr lang="en-US" dirty="0" smtClean="0"/>
              <a:t> built in 1579 by </a:t>
            </a:r>
            <a:r>
              <a:rPr lang="en-US" dirty="0" err="1" smtClean="0"/>
              <a:t>Altan</a:t>
            </a:r>
            <a:r>
              <a:rPr lang="en-US" dirty="0" smtClean="0"/>
              <a:t> Khan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Located in suburban Hohhot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Second earliest to </a:t>
            </a:r>
            <a:r>
              <a:rPr lang="en-US" dirty="0" err="1" smtClean="0"/>
              <a:t>Maidar-Zuu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4" name="Picture 3" descr="ih-zu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725" y="2622090"/>
            <a:ext cx="5905286" cy="38089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476" y="423297"/>
            <a:ext cx="6702563" cy="56204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Manchu Qing promoted Buddhism in Mongolian region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“Instead of feeding one thousand soldiers build one Buddhist monastery”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Lamas and monasteries are exempt from taxation and military draft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Mid Qing: Heyday of Buddhism in Mongolian areas</a:t>
            </a:r>
            <a:r>
              <a:rPr lang="en-US" dirty="0" smtClean="0"/>
              <a:t>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476" y="423297"/>
            <a:ext cx="6702563" cy="56204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Mid 18</a:t>
            </a:r>
            <a:r>
              <a:rPr lang="en-US" baseline="30000" dirty="0" smtClean="0"/>
              <a:t>th</a:t>
            </a:r>
            <a:r>
              <a:rPr lang="en-US" dirty="0" smtClean="0"/>
              <a:t> century: 1,800 </a:t>
            </a:r>
            <a:r>
              <a:rPr lang="en-US" dirty="0" smtClean="0"/>
              <a:t>monasteries and 150,000 Lamas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Mid 19</a:t>
            </a:r>
            <a:r>
              <a:rPr lang="en-US" baseline="30000" dirty="0" smtClean="0"/>
              <a:t>th</a:t>
            </a:r>
            <a:r>
              <a:rPr lang="en-US" dirty="0" smtClean="0"/>
              <a:t> century: 1,600 monasteries and 100,000 Lamas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In 1911 census, total population of Southern Mongolia was 1,494,495 and 1,341 monasteries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20 some monasteries per Banner or </a:t>
            </a:r>
            <a:r>
              <a:rPr lang="en-US" dirty="0" err="1" smtClean="0"/>
              <a:t>Hushuu</a:t>
            </a:r>
            <a:r>
              <a:rPr lang="en-US" dirty="0" smtClean="0"/>
              <a:t> (2003, </a:t>
            </a:r>
            <a:r>
              <a:rPr lang="en-US" i="1" dirty="0" smtClean="0"/>
              <a:t>Isabelle </a:t>
            </a:r>
            <a:r>
              <a:rPr lang="en-US" i="1" dirty="0" err="1" smtClean="0"/>
              <a:t>Charleux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073" y="423298"/>
            <a:ext cx="7606481" cy="76399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1945: Not including 36 monasteries of </a:t>
            </a:r>
            <a:r>
              <a:rPr lang="en-US" dirty="0" err="1" smtClean="0"/>
              <a:t>Tumed</a:t>
            </a:r>
            <a:r>
              <a:rPr lang="en-US" dirty="0" smtClean="0"/>
              <a:t> and </a:t>
            </a:r>
            <a:r>
              <a:rPr lang="en-US" dirty="0" err="1" smtClean="0"/>
              <a:t>Gorlos</a:t>
            </a:r>
            <a:r>
              <a:rPr lang="en-US" dirty="0" smtClean="0"/>
              <a:t>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/>
        </p:nvGraphicFramePr>
        <p:xfrm>
          <a:off x="773073" y="1670494"/>
          <a:ext cx="7606479" cy="498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5493"/>
                <a:gridCol w="2535493"/>
                <a:gridCol w="2535493"/>
              </a:tblGrid>
              <a:tr h="353805">
                <a:tc>
                  <a:txBody>
                    <a:bodyPr/>
                    <a:lstStyle/>
                    <a:p>
                      <a:r>
                        <a:rPr lang="en-US" dirty="0" smtClean="0"/>
                        <a:t>Leagues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Aimag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Monasteries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Lamas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Jirim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12,174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Zuun-uda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9,897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Hulun-boir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2,655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Hingaan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2,614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Shiliin-gol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14,378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Ulaanchav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2,611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Ikh-zuu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9,000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Bayannuur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3,368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Alshaa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4,103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Huhhot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350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Bogot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700</a:t>
                      </a:r>
                      <a:endParaRPr lang="en-US" dirty="0"/>
                    </a:p>
                  </a:txBody>
                  <a:tcPr/>
                </a:tc>
              </a:tr>
              <a:tr h="35380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TOTAL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1,331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61,850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60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1949 – 1979: Destruction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0306"/>
            <a:ext cx="8229600" cy="506130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Communist China – PRC established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“Religion is opium” policy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“Lama Patriotic Agreement” in 1951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Destruction of monasteries and persecution of monks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Waves of political movements including the Cultural Revolution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Exactly how many monks killed and how many monasteries destroyed? Unknown!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74638"/>
            <a:ext cx="9144000" cy="9456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1949 – 1978: Destruction and Persecution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0306"/>
            <a:ext cx="8229600" cy="506130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Communist China – PRC established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“Religion is opium” policy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Destruction of monasteries and persecution of monks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Waves of political movements including the Cultural Revolution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Exactly how many monks killed and how many monasteries destroyed? Unknown!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60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1978 – 1990: Restoration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0306"/>
            <a:ext cx="8229600" cy="515794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State financed restoration of Buddhist monasteries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Purpose of concealing destruction of Mongolian culture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Purpose of tourism and showcasing “religious freedom”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In 1984, 3,854 official registered Lamas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5669"/>
          </a:xfrm>
        </p:spPr>
        <p:txBody>
          <a:bodyPr>
            <a:normAutofit/>
          </a:bodyPr>
          <a:lstStyle/>
          <a:p>
            <a:r>
              <a:rPr lang="en-US" dirty="0" smtClean="0"/>
              <a:t>1990 –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180" y="1600201"/>
            <a:ext cx="7964619" cy="10271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57" b="1" dirty="0" smtClean="0"/>
              <a:t>Buddhist functions are monitored</a:t>
            </a:r>
            <a:endParaRPr lang="en-US" dirty="0" smtClean="0"/>
          </a:p>
        </p:txBody>
      </p:sp>
      <p:pic>
        <p:nvPicPr>
          <p:cNvPr id="6" name="Picture 5" descr="ceremony_monitored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" y="2827168"/>
            <a:ext cx="4302401" cy="3063220"/>
          </a:xfrm>
          <a:prstGeom prst="rect">
            <a:avLst/>
          </a:prstGeom>
        </p:spPr>
      </p:pic>
      <p:pic>
        <p:nvPicPr>
          <p:cNvPr id="7" name="Picture 6" descr="ceremony_monitored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355" y="2827168"/>
            <a:ext cx="4302400" cy="3063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366"/>
            <a:ext cx="8229600" cy="144960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Ajaa</a:t>
            </a:r>
            <a:r>
              <a:rPr lang="en-US" dirty="0" smtClean="0"/>
              <a:t> </a:t>
            </a:r>
            <a:r>
              <a:rPr lang="en-US" dirty="0" err="1" smtClean="0"/>
              <a:t>Gegeen</a:t>
            </a:r>
            <a:r>
              <a:rPr lang="en-US" dirty="0" smtClean="0"/>
              <a:t> told: No reincarnation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No inter-province communication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4" name="Picture 3" descr="Ajaa_Gegeen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974" y="2057055"/>
            <a:ext cx="5977508" cy="4483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5669"/>
          </a:xfrm>
        </p:spPr>
        <p:txBody>
          <a:bodyPr>
            <a:normAutofit/>
          </a:bodyPr>
          <a:lstStyle/>
          <a:p>
            <a:r>
              <a:rPr lang="en-US" dirty="0" smtClean="0"/>
              <a:t>1990 –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180" y="1600201"/>
            <a:ext cx="7964619" cy="10271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57" b="1" dirty="0" smtClean="0"/>
              <a:t>“Patriotic Education” to Lamas</a:t>
            </a:r>
            <a:endParaRPr lang="en-US" dirty="0" smtClean="0"/>
          </a:p>
        </p:txBody>
      </p:sp>
      <p:pic>
        <p:nvPicPr>
          <p:cNvPr id="8" name="Picture 7" descr="aiguojiaoy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586" y="2351573"/>
            <a:ext cx="6004602" cy="39990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180" y="1600201"/>
            <a:ext cx="7964619" cy="411537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57" b="1" dirty="0" smtClean="0"/>
              <a:t>NO RELIGIOUS FREEOM</a:t>
            </a:r>
          </a:p>
          <a:p>
            <a:pPr algn="ctr">
              <a:buNone/>
            </a:pPr>
            <a:r>
              <a:rPr lang="en-US" sz="2857" b="1" dirty="0" smtClean="0"/>
              <a:t>In </a:t>
            </a:r>
          </a:p>
          <a:p>
            <a:pPr algn="ctr">
              <a:buNone/>
            </a:pPr>
            <a:r>
              <a:rPr lang="en-US" sz="2857" b="1" dirty="0" smtClean="0"/>
              <a:t>Southern Mongolia!</a:t>
            </a:r>
          </a:p>
          <a:p>
            <a:pPr algn="ctr">
              <a:buNone/>
            </a:pPr>
            <a:endParaRPr lang="en-US" sz="2857" b="1" dirty="0" smtClean="0"/>
          </a:p>
          <a:p>
            <a:pPr algn="ctr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506</Words>
  <Application>Microsoft Macintosh PowerPoint</Application>
  <PresentationFormat>On-screen Show (4:3)</PresentationFormat>
  <Paragraphs>152</Paragraphs>
  <Slides>17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Brief History and Current Status of Buddhism in Southern Mongolia</vt:lpstr>
      <vt:lpstr>Gelug Order: Yellow-Hat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1949 – 1979: Destruction</vt:lpstr>
      <vt:lpstr>1949 – 1978: Destruction and Persecution</vt:lpstr>
      <vt:lpstr>1978 – 1990: Restoration</vt:lpstr>
      <vt:lpstr>1990 – Present</vt:lpstr>
      <vt:lpstr>Slide 15</vt:lpstr>
      <vt:lpstr>1990 – Present</vt:lpstr>
      <vt:lpstr>Slide 17</vt:lpstr>
    </vt:vector>
  </TitlesOfParts>
  <Company>Weill Cornell Medical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Enghebatu</dc:creator>
  <cp:lastModifiedBy>Enhebatu Togochog</cp:lastModifiedBy>
  <cp:revision>117</cp:revision>
  <dcterms:created xsi:type="dcterms:W3CDTF">2014-10-11T12:29:06Z</dcterms:created>
  <dcterms:modified xsi:type="dcterms:W3CDTF">2014-10-11T17:21:01Z</dcterms:modified>
</cp:coreProperties>
</file>